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7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7" r:id="rId12"/>
    <p:sldId id="268" r:id="rId13"/>
    <p:sldId id="266" r:id="rId14"/>
    <p:sldId id="270" r:id="rId15"/>
    <p:sldId id="269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277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377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57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4490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857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843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674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647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557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71675C-3E64-9BFE-C312-D7AD5B500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D2DFBA-034B-8ACE-C38F-690D8F9EF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2870F6D-25ED-AD80-A05F-E479A62A2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DCE1AFE-6128-13D7-C6D6-577969F1C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D16145-A180-B29B-65D2-2C9DB8DED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1CEBB2-FB1A-0A2F-FA6F-EDCCBFB84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049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79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1888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51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8583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6894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6673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2184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31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5093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5896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0993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442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0626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15334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6559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9792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1468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8753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0055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87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15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77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839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58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03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06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slideLayout" Target="../slideLayouts/slideLayout37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44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  <p:sldLayoutId id="2147483710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E07B56C-9EAE-48A1-9C7D-7FCB070D6C4B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716844F-323D-4EF6-A82F-0D6C63D5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077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  <p:sldLayoutId id="2147483788" r:id="rId17"/>
    <p:sldLayoutId id="2147483789" r:id="rId18"/>
    <p:sldLayoutId id="2147483790" r:id="rId1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16C20-C478-6E99-CF4E-38E0630D4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2064"/>
            <a:ext cx="9144000" cy="3904488"/>
          </a:xfrm>
        </p:spPr>
        <p:txBody>
          <a:bodyPr>
            <a:normAutofit fontScale="90000"/>
          </a:bodyPr>
          <a:lstStyle/>
          <a:p>
            <a:r>
              <a:rPr lang="ru-RU" sz="6600" b="1" i="1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Тьюторское</a:t>
            </a:r>
            <a:r>
              <a:rPr lang="ru-RU" sz="6600" b="1" i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сопровождение в образовательной школе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4D7AE23-7939-DD8E-A80C-D58ED5C35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0016"/>
            <a:ext cx="10024872" cy="1572768"/>
          </a:xfrm>
        </p:spPr>
        <p:txBody>
          <a:bodyPr>
            <a:noAutofit/>
          </a:bodyPr>
          <a:lstStyle/>
          <a:p>
            <a:pPr algn="r"/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Заместитель директора </a:t>
            </a:r>
          </a:p>
          <a:p>
            <a:pPr algn="r"/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МБОУ СОШ с. Богородское</a:t>
            </a:r>
          </a:p>
          <a:p>
            <a:pPr algn="r"/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Кривоносенко М.М.</a:t>
            </a:r>
          </a:p>
        </p:txBody>
      </p:sp>
    </p:spTree>
    <p:extLst>
      <p:ext uri="{BB962C8B-B14F-4D97-AF65-F5344CB8AC3E}">
        <p14:creationId xmlns:p14="http://schemas.microsoft.com/office/powerpoint/2010/main" val="3276270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Елена\Desktop\ЛЕНА\МНОГОЕ НУЖНОЕ\рисункм для презентации\item_38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9616" y="548681"/>
            <a:ext cx="7897894" cy="571807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03912" y="1844824"/>
            <a:ext cx="51125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– организационно-методическое обеспечение реализации обучающимися индивидуальных образовательных маршрутов.</a:t>
            </a: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– педагогическое обеспечение индивидуализации образовательного процесса обучающихся с ОВЗ;</a:t>
            </a: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– организация образовательной среды для реализации индивидуальных учебных планов обучающихся.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54296" y="260648"/>
            <a:ext cx="66751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Цели деятельности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тьютора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Елена\Desktop\ЛЕНА\МНОГОЕ НУЖНОЕ\рисункм для презентации\__20140606_191537405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616" y="3107832"/>
            <a:ext cx="2160240" cy="361300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072" y="0"/>
            <a:ext cx="9849656" cy="764704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Задачи деятельности </a:t>
            </a:r>
            <a:r>
              <a:rPr lang="ru-RU" sz="4000" b="1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тьютора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85416" y="1363256"/>
            <a:ext cx="4630664" cy="4663440"/>
          </a:xfrm>
        </p:spPr>
        <p:txBody>
          <a:bodyPr>
            <a:noAutofit/>
          </a:bodyPr>
          <a:lstStyle/>
          <a:p>
            <a:r>
              <a:rPr lang="ru-RU" sz="1800" dirty="0"/>
              <a:t> </a:t>
            </a:r>
            <a:r>
              <a:rPr lang="ru-RU" sz="1600" dirty="0">
                <a:latin typeface="Arial Black" panose="020B0A04020102020204" pitchFamily="34" charset="0"/>
              </a:rPr>
              <a:t>создание условий для реальной индивидуализации процесса обучения;</a:t>
            </a:r>
          </a:p>
          <a:p>
            <a:r>
              <a:rPr lang="ru-RU" sz="1600" dirty="0">
                <a:latin typeface="Arial Black" panose="020B0A04020102020204" pitchFamily="34" charset="0"/>
              </a:rPr>
              <a:t> выявление индивидуальных особенностей обучающихся;</a:t>
            </a:r>
          </a:p>
          <a:p>
            <a:r>
              <a:rPr lang="ru-RU" sz="1600" dirty="0">
                <a:latin typeface="Arial Black" panose="020B0A04020102020204" pitchFamily="34" charset="0"/>
              </a:rPr>
              <a:t> подбор и адаптация педагогических средств индивидуализации образовательного процесса;</a:t>
            </a:r>
          </a:p>
          <a:p>
            <a:r>
              <a:rPr lang="ru-RU" sz="1600" dirty="0">
                <a:latin typeface="Arial Black" panose="020B0A04020102020204" pitchFamily="34" charset="0"/>
              </a:rPr>
              <a:t>составление индивидуальных учебных планов (ИУП) и планирование индивидуальных образовательных траекторий (ИОТ);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16080" y="1268760"/>
            <a:ext cx="5263144" cy="5525232"/>
          </a:xfrm>
        </p:spPr>
        <p:txBody>
          <a:bodyPr>
            <a:normAutofit fontScale="55000" lnSpcReduction="20000"/>
          </a:bodyPr>
          <a:lstStyle/>
          <a:p>
            <a:r>
              <a:rPr lang="ru-RU" sz="3300" dirty="0">
                <a:latin typeface="Arial Black" panose="020B0A04020102020204" pitchFamily="34" charset="0"/>
              </a:rPr>
              <a:t>помощь учащемуся в осознании его образовательных и профессиональных потребностей, возможностей и способов их реализации;</a:t>
            </a:r>
          </a:p>
          <a:p>
            <a:r>
              <a:rPr lang="ru-RU" sz="3300" dirty="0">
                <a:latin typeface="Arial Black" panose="020B0A04020102020204" pitchFamily="34" charset="0"/>
              </a:rPr>
              <a:t>выявление и систематизация образовательных ресурсов, оценка потенциала образовательной среды;</a:t>
            </a:r>
          </a:p>
          <a:p>
            <a:r>
              <a:rPr lang="ru-RU" sz="3300" dirty="0">
                <a:latin typeface="Arial Black" panose="020B0A04020102020204" pitchFamily="34" charset="0"/>
              </a:rPr>
              <a:t>организация участия родителей в разработке и реализации индивидуальных образовательных маршрутов;</a:t>
            </a:r>
          </a:p>
          <a:p>
            <a:r>
              <a:rPr lang="ru-RU" sz="3300" dirty="0">
                <a:latin typeface="Arial Black" panose="020B0A04020102020204" pitchFamily="34" charset="0"/>
              </a:rPr>
              <a:t>организация и стимулирование разных видов деятельности учащихся;</a:t>
            </a:r>
          </a:p>
          <a:p>
            <a:endParaRPr lang="ru-RU" dirty="0">
              <a:latin typeface="Arial Black" panose="020B0A04020102020204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48640" y="404664"/>
            <a:ext cx="6068568" cy="5782776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Arial Black" panose="020B0A04020102020204" pitchFamily="34" charset="0"/>
              </a:rPr>
              <a:t>- организация психолого-педагогического сопровождения обучаю­щихся, имеющих затруднения в вопросах формирования и реализации ИОТ и ИУП;</a:t>
            </a:r>
          </a:p>
          <a:p>
            <a:r>
              <a:rPr lang="ru-RU" dirty="0">
                <a:latin typeface="Arial Black" panose="020B0A04020102020204" pitchFamily="34" charset="0"/>
              </a:rPr>
              <a:t>– организация участия обучающихся в разработке индивидуальной образовательной траектории;</a:t>
            </a:r>
          </a:p>
          <a:p>
            <a:r>
              <a:rPr lang="ru-RU" dirty="0">
                <a:latin typeface="Arial Black" panose="020B0A04020102020204" pitchFamily="34" charset="0"/>
              </a:rPr>
              <a:t>- помощь в сборе информации об образовательных ресурсах, которые могут быть использованы учащимися при обучении по планируемой ИОТ;</a:t>
            </a:r>
          </a:p>
          <a:p>
            <a:r>
              <a:rPr lang="ru-RU" dirty="0">
                <a:latin typeface="Arial Black" panose="020B0A04020102020204" pitchFamily="34" charset="0"/>
              </a:rPr>
              <a:t> – организация взаимодействия участников образовательного процесса;</a:t>
            </a:r>
          </a:p>
          <a:p>
            <a:endParaRPr lang="ru-RU" dirty="0">
              <a:latin typeface="Arial Black" panose="020B0A04020102020204" pitchFamily="34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00088" y="476672"/>
            <a:ext cx="5160264" cy="5710768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- </a:t>
            </a:r>
            <a:r>
              <a:rPr lang="ru-RU" dirty="0">
                <a:latin typeface="Arial Black" panose="020B0A04020102020204" pitchFamily="34" charset="0"/>
              </a:rPr>
              <a:t>мониторинг эффективности реализации ИОТ;</a:t>
            </a:r>
          </a:p>
          <a:p>
            <a:r>
              <a:rPr lang="ru-RU" dirty="0">
                <a:latin typeface="Arial Black" panose="020B0A04020102020204" pitchFamily="34" charset="0"/>
              </a:rPr>
              <a:t>- помощь в проблемных ситуациях при реализации обучающимся ИОТ, ИУП;</a:t>
            </a:r>
          </a:p>
          <a:p>
            <a:r>
              <a:rPr lang="ru-RU" dirty="0">
                <a:latin typeface="Arial Black" panose="020B0A04020102020204" pitchFamily="34" charset="0"/>
              </a:rPr>
              <a:t>- формирование адекватной самооценки обучающихся по вопросам формирования и реализации образовательных и профессиональных траекторий.</a:t>
            </a:r>
          </a:p>
          <a:p>
            <a:r>
              <a:rPr lang="ru-RU" dirty="0">
                <a:latin typeface="Arial Black" panose="020B0A04020102020204" pitchFamily="34" charset="0"/>
              </a:rPr>
              <a:t>- создание условий для успешной социализации ребенка;</a:t>
            </a:r>
          </a:p>
          <a:p>
            <a:r>
              <a:rPr lang="ru-RU" dirty="0">
                <a:latin typeface="Arial Black" panose="020B0A04020102020204" pitchFamily="34" charset="0"/>
              </a:rPr>
              <a:t>- максимальное раскрытие потенциала личности ребенка.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Елена\Desktop\ЛЕНА\МНОГОЕ НУЖНОЕ\рисункм для презентации\medium_medium_Obrazovatelnyie_tsentry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60" y="3813048"/>
            <a:ext cx="3631952" cy="29352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99656" y="0"/>
            <a:ext cx="7498080" cy="836712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Функции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тьютора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999656" y="908720"/>
            <a:ext cx="3960440" cy="5184576"/>
          </a:xfrm>
        </p:spPr>
        <p:txBody>
          <a:bodyPr>
            <a:normAutofit fontScale="40000" lnSpcReduction="20000"/>
          </a:bodyPr>
          <a:lstStyle/>
          <a:p>
            <a:r>
              <a:rPr lang="ru-RU" sz="3300" dirty="0"/>
              <a:t>- </a:t>
            </a:r>
            <a:r>
              <a:rPr lang="ru-RU" sz="3300" dirty="0">
                <a:latin typeface="Arial Black" panose="020B0A04020102020204" pitchFamily="34" charset="0"/>
              </a:rPr>
              <a:t>диагностическая (сбор данных о планах и намерениях обучающихся, их интересах, склонностях, мотивах, сильных и слабых сторонах, готовность в целом к социально-профессиональному самоопределению);</a:t>
            </a:r>
          </a:p>
          <a:p>
            <a:r>
              <a:rPr lang="ru-RU" sz="3300" dirty="0">
                <a:latin typeface="Arial Black" panose="020B0A04020102020204" pitchFamily="34" charset="0"/>
              </a:rPr>
              <a:t>- проектировочная (выявление возможностей и ресурсов для преодоления имеющихся у обучающихся проблем и разработка средств и процедур </a:t>
            </a:r>
            <a:r>
              <a:rPr lang="ru-RU" sz="3300" dirty="0" err="1">
                <a:latin typeface="Arial Black" panose="020B0A04020102020204" pitchFamily="34" charset="0"/>
              </a:rPr>
              <a:t>тьюторского</a:t>
            </a:r>
            <a:r>
              <a:rPr lang="ru-RU" sz="3300" dirty="0">
                <a:latin typeface="Arial Black" panose="020B0A04020102020204" pitchFamily="34" charset="0"/>
              </a:rPr>
              <a:t> сопровождения для самоопределения обучающихся в образовательном процессе, соответствующих индивидуальным особенностям восприятия ими оказываемой помощи);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16080" y="980728"/>
            <a:ext cx="4970536" cy="4558640"/>
          </a:xfrm>
        </p:spPr>
        <p:txBody>
          <a:bodyPr>
            <a:noAutofit/>
          </a:bodyPr>
          <a:lstStyle/>
          <a:p>
            <a:r>
              <a:rPr lang="ru-RU" sz="1600" dirty="0">
                <a:latin typeface="Arial Black" panose="020B0A04020102020204" pitchFamily="34" charset="0"/>
              </a:rPr>
              <a:t>реализационная (оказание помощи в самоопределении учащихся в образовательном пространстве организации и поддержка обучающихся при решении возникающих затруднений и проблем);</a:t>
            </a:r>
          </a:p>
          <a:p>
            <a:r>
              <a:rPr lang="ru-RU" sz="1600" dirty="0">
                <a:latin typeface="Arial Black" panose="020B0A04020102020204" pitchFamily="34" charset="0"/>
              </a:rPr>
              <a:t>аналитическая (анализ и коррекция процесса реализации ИОТ, ИУП и результатов самоопределения обучающихся).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386896" cy="116205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Цель и задачи работы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тьютора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достигаются следующими средствами: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66344" y="1700809"/>
            <a:ext cx="6133712" cy="488287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-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организация и адаптация жизненного пространства: рабочего места; места отдыха и других мест, где бывает обучающийся;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- выявление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тьютором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и учителем зон ближайшего развития ребенка с ОВЗ, ребёнка с инвалидностью, опоры на его внутренние, скрытые ресурсы, дозирование нагрузки, адаптации учебного материала, адаптации учебных пособий.</a:t>
            </a:r>
          </a:p>
          <a:p>
            <a:endParaRPr lang="ru-RU" dirty="0"/>
          </a:p>
        </p:txBody>
      </p:sp>
      <p:pic>
        <p:nvPicPr>
          <p:cNvPr id="24579" name="Picture 3" descr="C:\Users\Елена\Desktop\ЛЕНА\МНОГОЕ НУЖНОЕ\рисункм для презентации\presenta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6081" y="1988840"/>
            <a:ext cx="5245210" cy="4119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C08BAF-13F6-E68F-EECA-022849707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CFF1B7-F09D-CC9D-880B-1C2370D6F938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C44AEA-E5DD-D157-20C1-FF7CFE2813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923545"/>
            <a:ext cx="10871200" cy="520262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z="8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СПАСИБО</a:t>
            </a:r>
          </a:p>
          <a:p>
            <a:pPr marL="82296" indent="0" algn="ctr">
              <a:buNone/>
            </a:pPr>
            <a:r>
              <a:rPr lang="ru-RU" sz="8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ЗА</a:t>
            </a:r>
          </a:p>
          <a:p>
            <a:pPr marL="82296" indent="0" algn="ctr">
              <a:buNone/>
            </a:pPr>
            <a:r>
              <a:rPr lang="ru-RU" sz="8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98618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4024" y="1018469"/>
            <a:ext cx="7013448" cy="1897347"/>
          </a:xfrm>
        </p:spPr>
        <p:txBody>
          <a:bodyPr>
            <a:normAutofit fontScale="90000"/>
          </a:bodyPr>
          <a:lstStyle/>
          <a:p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«В российском образовании произойдет довольно  крупное событие. В школах появится еще одна должность – тьютор… ».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Александр Кондаков , член-корреспондент РАН, генеральный директор издательства «Просвещение» 2008</a:t>
            </a:r>
            <a:r>
              <a:rPr lang="ru-RU" sz="2000" dirty="0"/>
              <a:t>.</a:t>
            </a:r>
            <a:br>
              <a:rPr lang="ru-RU" sz="2000" i="1" dirty="0"/>
            </a:br>
            <a:br>
              <a:rPr lang="ru-RU" dirty="0"/>
            </a:b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32888" y="2700210"/>
            <a:ext cx="924458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762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>
                <a:solidFill>
                  <a:srgbClr val="000000"/>
                </a:solidFill>
                <a:latin typeface="Arial Black" panose="020B0A04020102020204" pitchFamily="34" charset="0"/>
                <a:ea typeface="Times New Roman" pitchFamily="18" charset="0"/>
                <a:cs typeface="Times New Roman" pitchFamily="18" charset="0"/>
              </a:rPr>
              <a:t>Тьютор (позиционно) – это человек, который организует условия для разработки и реализации индивидуальной образовательной траектории (ИОТ) учащегося.</a:t>
            </a:r>
            <a:endParaRPr lang="ru-RU" sz="3600" dirty="0">
              <a:solidFill>
                <a:prstClr val="black"/>
              </a:solidFill>
              <a:latin typeface="Arial Black" panose="020B0A0402010202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C:\Users\Елена\Desktop\ЛЕНА\МНОГОЕ НУЖНОЕ\рисункм для презентации\___20130309_1443495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2648" y="3118495"/>
            <a:ext cx="2654223" cy="373950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Тьюторское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сопровождение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46888" y="1825625"/>
            <a:ext cx="5772912" cy="4351338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Times New Roman" pitchFamily="18" charset="0"/>
              </a:rPr>
              <a:t>Тьюторское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Times New Roman" pitchFamily="18" charset="0"/>
              </a:rPr>
              <a:t> сопровождения -организация работы с развитием познавательного интереса обучающегося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Times New Roman" pitchFamily="18" charset="0"/>
              </a:rPr>
              <a:t>Тьюторское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Times New Roman" pitchFamily="18" charset="0"/>
              </a:rPr>
              <a:t> сопровождение позволяет педагогам работать с интересом каждого обучающегося, помогать обучающимся осваивать способы нахождения новых знаний, отвечать на их конкретные запросы.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04672" y="332656"/>
            <a:ext cx="5532120" cy="6260168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Times New Roman" pitchFamily="18" charset="0"/>
              </a:rPr>
              <a:t>Тьютор, как педагог, который работает по принципу индивидуализации и сопровождает построение обучающимся ИОП, в первую очередь должен помочь каждому учащемуся определить собственный уникальный путь освоения знания, которое ему более всего необходимо, то есть, тьютор обеспечивает выход в самообразование обучающегося, создает социально-педагогические условия для формирования культуры его работы с собственным будущим.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00088" y="332656"/>
            <a:ext cx="5023104" cy="5854784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Times New Roman" pitchFamily="18" charset="0"/>
              </a:rPr>
              <a:t>Под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Times New Roman" pitchFamily="18" charset="0"/>
              </a:rPr>
              <a:t>тьюторским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Times New Roman" pitchFamily="18" charset="0"/>
              </a:rPr>
              <a:t> сопровождением ученической деятельности понимается особый тип педагогического сопровождения, при котором обучающийся выполняет действие по самостоятельно разработанным нормам, которые затем обсуждает с учителем, то есть педагог создает условия и предлагает способы для выявления, реализации и осмысления обучающимся своего познавательного интереса.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5760" y="260648"/>
            <a:ext cx="7375368" cy="2381968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3100" dirty="0" err="1">
                <a:latin typeface="Arial Black" panose="020B0A04020102020204" pitchFamily="34" charset="0"/>
              </a:rPr>
              <a:t>Тьюторское</a:t>
            </a:r>
            <a:r>
              <a:rPr lang="ru-RU" sz="3100" dirty="0">
                <a:latin typeface="Arial Black" panose="020B0A04020102020204" pitchFamily="34" charset="0"/>
              </a:rPr>
              <a:t> сопровождение</a:t>
            </a:r>
            <a:br>
              <a:rPr lang="ru-RU" sz="3100" dirty="0">
                <a:latin typeface="Arial Black" panose="020B0A04020102020204" pitchFamily="34" charset="0"/>
              </a:rPr>
            </a:br>
            <a:r>
              <a:rPr lang="ru-RU" sz="3100" dirty="0">
                <a:latin typeface="Arial Black" panose="020B0A04020102020204" pitchFamily="34" charset="0"/>
              </a:rPr>
              <a:t> ученической деятельности -</a:t>
            </a:r>
            <a:br>
              <a:rPr lang="ru-RU" dirty="0">
                <a:latin typeface="Arial Black" panose="020B0A04020102020204" pitchFamily="34" charset="0"/>
              </a:rPr>
            </a:b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35760" y="2112264"/>
            <a:ext cx="7567392" cy="44826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Times New Roman" pitchFamily="18" charset="0"/>
              </a:rPr>
              <a:t>особый тип педагогического сопровождения, при котором обучающийся выполняет действие по самостоятельно разработанным нормам, которые затем обсуждает с учителем, то есть педагог создает условия и предлагает способы для выявления, реализации и осмысления обучающимся своего познавательного интереса.</a:t>
            </a:r>
          </a:p>
        </p:txBody>
      </p:sp>
      <p:pic>
        <p:nvPicPr>
          <p:cNvPr id="16385" name="Picture 1" descr="C:\Users\Елена\Desktop\ЛЕНА\МНОГОЕ НУЖНОЕ\рисункм для презентации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512" y="4653137"/>
            <a:ext cx="1964186" cy="1997149"/>
          </a:xfrm>
          <a:prstGeom prst="rect">
            <a:avLst/>
          </a:prstGeom>
          <a:noFill/>
        </p:spPr>
      </p:pic>
      <p:pic>
        <p:nvPicPr>
          <p:cNvPr id="16386" name="Picture 2" descr="C:\Users\Елена\Desktop\ЛЕНА\МНОГОЕ НУЖНОЕ\рисункм для презентации\givingpresentation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75520" y="188640"/>
            <a:ext cx="1723346" cy="1541164"/>
          </a:xfrm>
          <a:prstGeom prst="rect">
            <a:avLst/>
          </a:prstGeom>
          <a:noFill/>
        </p:spPr>
      </p:pic>
      <p:pic>
        <p:nvPicPr>
          <p:cNvPr id="16387" name="Picture 3" descr="C:\Users\Елена\Desktop\ЛЕНА\МНОГОЕ НУЖНОЕ\рисункм для презентации\fe2b16a67c82a010d4b2c5950a57cca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03512" y="2492896"/>
            <a:ext cx="1977566" cy="1618308"/>
          </a:xfrm>
          <a:prstGeom prst="rect">
            <a:avLst/>
          </a:prstGeom>
          <a:noFill/>
        </p:spPr>
      </p:pic>
      <p:sp>
        <p:nvSpPr>
          <p:cNvPr id="7" name="Стрелка вниз 6"/>
          <p:cNvSpPr/>
          <p:nvPr/>
        </p:nvSpPr>
        <p:spPr>
          <a:xfrm>
            <a:off x="2423593" y="1772816"/>
            <a:ext cx="288033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567608" y="4149080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863752" y="2596262"/>
            <a:ext cx="806002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762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Arial Black" panose="020B0A04020102020204" pitchFamily="34" charset="0"/>
                <a:ea typeface="Times New Roman" pitchFamily="18" charset="0"/>
                <a:cs typeface="Times New Roman" pitchFamily="18" charset="0"/>
              </a:rPr>
              <a:t>это педагогическая деятельность по индивидуализации образования, направленная на прояснение образовательных мотивов и интересов учащегося, поиск образовательных ресурсов для создания ИОП, работу с образовательным заказом семьи, формирование учебной и образовательной рефлексии учащегося.</a:t>
            </a:r>
            <a:endParaRPr lang="ru-RU" sz="2400" dirty="0">
              <a:solidFill>
                <a:prstClr val="black"/>
              </a:solidFill>
              <a:latin typeface="Arial Black" panose="020B0A04020102020204" pitchFamily="34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46504" y="188640"/>
            <a:ext cx="8518048" cy="2286000"/>
          </a:xfrm>
        </p:spPr>
        <p:txBody>
          <a:bodyPr>
            <a:noAutofit/>
          </a:bodyPr>
          <a:lstStyle/>
          <a:p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Times New Roman" pitchFamily="18" charset="0"/>
                <a:cs typeface="Times New Roman" pitchFamily="18" charset="0"/>
              </a:rPr>
              <a:t>Тьюторское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Times New Roman" pitchFamily="18" charset="0"/>
                <a:cs typeface="Times New Roman" pitchFamily="18" charset="0"/>
              </a:rPr>
              <a:t> сопровождение индивидуальной образовательной программы (ИОП) -</a:t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ru-RU" sz="32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15362" name="Picture 2" descr="C:\Users\Елена\Desktop\ЛЕНА\МНОГОЕ НУЖНОЕ\рисункм для презентации\1331631440_why_us_mause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537" y="3429000"/>
            <a:ext cx="3056697" cy="333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gpreview?key=5be8a56470537b28&amp;mb=imgdb_preview_1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1305" y="5227920"/>
            <a:ext cx="266280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Рабочая документация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тьютора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30936" y="1340768"/>
            <a:ext cx="5175504" cy="4663440"/>
          </a:xfrm>
        </p:spPr>
        <p:txBody>
          <a:bodyPr>
            <a:normAutofit fontScale="92500"/>
          </a:bodyPr>
          <a:lstStyle/>
          <a:p>
            <a:r>
              <a:rPr lang="ru-RU" sz="1800" b="1" dirty="0">
                <a:latin typeface="Arial Black" panose="020B0A04020102020204" pitchFamily="34" charset="0"/>
              </a:rPr>
              <a:t>Различные дневники и журналы, которые заполняются как самим </a:t>
            </a:r>
            <a:r>
              <a:rPr lang="ru-RU" sz="1800" b="1" dirty="0" err="1">
                <a:latin typeface="Arial Black" panose="020B0A04020102020204" pitchFamily="34" charset="0"/>
              </a:rPr>
              <a:t>тьютором</a:t>
            </a:r>
            <a:r>
              <a:rPr lang="ru-RU" sz="1800" b="1" dirty="0">
                <a:latin typeface="Arial Black" panose="020B0A04020102020204" pitchFamily="34" charset="0"/>
              </a:rPr>
              <a:t>, так и </a:t>
            </a:r>
            <a:r>
              <a:rPr lang="ru-RU" sz="1800" b="1" dirty="0" err="1">
                <a:latin typeface="Arial Black" panose="020B0A04020102020204" pitchFamily="34" charset="0"/>
              </a:rPr>
              <a:t>тьюторантами</a:t>
            </a:r>
            <a:r>
              <a:rPr lang="ru-RU" sz="1800" b="1" dirty="0">
                <a:latin typeface="Arial Black" panose="020B0A04020102020204" pitchFamily="34" charset="0"/>
              </a:rPr>
              <a:t>.</a:t>
            </a:r>
          </a:p>
          <a:p>
            <a:r>
              <a:rPr lang="ru-RU" sz="1800" b="1" dirty="0">
                <a:latin typeface="Arial Black" panose="020B0A04020102020204" pitchFamily="34" charset="0"/>
              </a:rPr>
              <a:t>Ресурсные карты – наглядное представление разных типов ресурсов и связей между ними, использование которых может пригодиться </a:t>
            </a:r>
            <a:r>
              <a:rPr lang="ru-RU" sz="1800" b="1" dirty="0" err="1">
                <a:latin typeface="Arial Black" panose="020B0A04020102020204" pitchFamily="34" charset="0"/>
              </a:rPr>
              <a:t>тьюторанту</a:t>
            </a:r>
            <a:r>
              <a:rPr lang="ru-RU" sz="1800" b="1" dirty="0">
                <a:latin typeface="Arial Black" panose="020B0A04020102020204" pitchFamily="34" charset="0"/>
              </a:rPr>
              <a:t> . </a:t>
            </a:r>
            <a:r>
              <a:rPr lang="ru-RU" sz="1800" i="1" dirty="0">
                <a:latin typeface="Arial Black" panose="020B0A04020102020204" pitchFamily="34" charset="0"/>
              </a:rPr>
              <a:t>На деле карта может представлять собой таблицу, схему, рисунок, коллаж и видоизменяться в ходе работы </a:t>
            </a:r>
            <a:r>
              <a:rPr lang="ru-RU" sz="1800" i="1" dirty="0" err="1">
                <a:latin typeface="Arial Black" panose="020B0A04020102020204" pitchFamily="34" charset="0"/>
              </a:rPr>
              <a:t>тьютора</a:t>
            </a:r>
            <a:r>
              <a:rPr lang="ru-RU" sz="1800" i="1" dirty="0">
                <a:latin typeface="Arial Black" panose="020B0A04020102020204" pitchFamily="34" charset="0"/>
              </a:rPr>
              <a:t> и </a:t>
            </a:r>
            <a:r>
              <a:rPr lang="ru-RU" sz="1800" i="1" dirty="0" err="1">
                <a:latin typeface="Arial Black" panose="020B0A04020102020204" pitchFamily="34" charset="0"/>
              </a:rPr>
              <a:t>тьюторанта</a:t>
            </a:r>
            <a:r>
              <a:rPr lang="ru-RU" sz="1800" i="1" dirty="0">
                <a:latin typeface="Arial Black" panose="020B0A04020102020204" pitchFamily="34" charset="0"/>
              </a:rPr>
              <a:t>.</a:t>
            </a:r>
          </a:p>
          <a:p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23993" y="1268760"/>
            <a:ext cx="5537071" cy="4663440"/>
          </a:xfrm>
        </p:spPr>
        <p:txBody>
          <a:bodyPr>
            <a:normAutofit fontScale="92500"/>
          </a:bodyPr>
          <a:lstStyle/>
          <a:p>
            <a:r>
              <a:rPr lang="ru-RU" sz="1800" b="1" dirty="0">
                <a:latin typeface="Arial Black" panose="020B0A04020102020204" pitchFamily="34" charset="0"/>
              </a:rPr>
              <a:t>Индивидуальную образовательную программу </a:t>
            </a:r>
            <a:r>
              <a:rPr lang="ru-RU" sz="1800" b="1" dirty="0" err="1">
                <a:latin typeface="Arial Black" panose="020B0A04020102020204" pitchFamily="34" charset="0"/>
              </a:rPr>
              <a:t>тьюторанта</a:t>
            </a:r>
            <a:r>
              <a:rPr lang="ru-RU" sz="1800" b="1" dirty="0">
                <a:latin typeface="Arial Black" panose="020B0A04020102020204" pitchFamily="34" charset="0"/>
              </a:rPr>
              <a:t> как описание целей, форм и способов его образовательного движения.</a:t>
            </a:r>
          </a:p>
          <a:p>
            <a:r>
              <a:rPr lang="ru-RU" sz="1800" b="1" dirty="0" err="1">
                <a:latin typeface="Arial Black" panose="020B0A04020102020204" pitchFamily="34" charset="0"/>
              </a:rPr>
              <a:t>Портфолио</a:t>
            </a:r>
            <a:r>
              <a:rPr lang="ru-RU" sz="1800" b="1" dirty="0">
                <a:latin typeface="Arial Black" panose="020B0A04020102020204" pitchFamily="34" charset="0"/>
              </a:rPr>
              <a:t> </a:t>
            </a:r>
            <a:r>
              <a:rPr lang="ru-RU" sz="1800" b="1" dirty="0" err="1">
                <a:latin typeface="Arial Black" panose="020B0A04020102020204" pitchFamily="34" charset="0"/>
              </a:rPr>
              <a:t>тьюторанта</a:t>
            </a:r>
            <a:r>
              <a:rPr lang="ru-RU" sz="1800" b="1" dirty="0">
                <a:latin typeface="Arial Black" panose="020B0A04020102020204" pitchFamily="34" charset="0"/>
              </a:rPr>
              <a:t>.</a:t>
            </a:r>
          </a:p>
          <a:p>
            <a:r>
              <a:rPr lang="ru-RU" sz="1800" b="1" dirty="0">
                <a:latin typeface="Arial Black" panose="020B0A04020102020204" pitchFamily="34" charset="0"/>
              </a:rPr>
              <a:t>Анкеты и опросные листы, различные тестовые материалы при использовании элементов педагогического и психологического исследования в своей работе, экспертные карты и т.п.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216778"/>
            <a:ext cx="9548184" cy="1195998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 Black" panose="020B0A04020102020204" pitchFamily="34" charset="0"/>
              </a:rPr>
              <a:t>Рабочая документация </a:t>
            </a:r>
            <a:r>
              <a:rPr lang="ru-RU" sz="3200" dirty="0" err="1">
                <a:latin typeface="Arial Black" panose="020B0A04020102020204" pitchFamily="34" charset="0"/>
              </a:rPr>
              <a:t>тьютора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38328" y="1340769"/>
            <a:ext cx="6981808" cy="5300453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В рабочей документации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тьютор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и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тьюторант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могут фиксировать ответы на следующие вопросы (в динамике): интересы, цели, смыслы образования для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тьюторанта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;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места, люди, книги и др.ресурсы для построения и реализации ИОП; 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необходимые, освоенные, недостающие компетенции, способы действия; 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взаимные договоренности и обязательства, рационализаторские предложения по организации собственного сотрудничества.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482" name="Picture 2" descr="890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256" y="2546632"/>
            <a:ext cx="341692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456" y="1052736"/>
            <a:ext cx="11430000" cy="20745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Тьюторское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сопровождение обучающегося с ОВЗ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2531" name="Рисунок 1" descr="Текст-рассужд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3856" y="2574057"/>
            <a:ext cx="1440160" cy="3985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113722631_large_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9696" y="2924944"/>
            <a:ext cx="402454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887</Words>
  <Application>Microsoft Office PowerPoint</Application>
  <PresentationFormat>Широкоэкранный</PresentationFormat>
  <Paragraphs>61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Corbel</vt:lpstr>
      <vt:lpstr>Times New Roman</vt:lpstr>
      <vt:lpstr>Tw Cen MT</vt:lpstr>
      <vt:lpstr>1_Капля</vt:lpstr>
      <vt:lpstr>Капля</vt:lpstr>
      <vt:lpstr>Тьюторское сопровождение в образовательной школе</vt:lpstr>
      <vt:lpstr>«В российском образовании произойдет довольно  крупное событие. В школах появится еще одна должность – тьютор… ». Александр Кондаков , член-корреспондент РАН, генеральный директор издательства «Просвещение» 2008.  </vt:lpstr>
      <vt:lpstr>Тьюторское сопровождение</vt:lpstr>
      <vt:lpstr>Презентация PowerPoint</vt:lpstr>
      <vt:lpstr>Тьюторское сопровождение  ученической деятельности - </vt:lpstr>
      <vt:lpstr>Тьюторское сопровождение индивидуальной образовательной программы (ИОП) - </vt:lpstr>
      <vt:lpstr>Рабочая документация тьютора</vt:lpstr>
      <vt:lpstr>Рабочая документация тьютора</vt:lpstr>
      <vt:lpstr>Тьюторское сопровождение обучающегося с ОВЗ </vt:lpstr>
      <vt:lpstr>Презентация PowerPoint</vt:lpstr>
      <vt:lpstr>Задачи деятельности тьютора</vt:lpstr>
      <vt:lpstr>Презентация PowerPoint</vt:lpstr>
      <vt:lpstr>Функции тьютора</vt:lpstr>
      <vt:lpstr>Цель и задачи работы тьютора достигаются следующими средствами: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Тьюторское сопровождение в образовательной школе</dc:title>
  <dc:creator>Замдиректора по УМР</dc:creator>
  <cp:lastModifiedBy>Замдиректора по УМР</cp:lastModifiedBy>
  <cp:revision>1</cp:revision>
  <dcterms:created xsi:type="dcterms:W3CDTF">2022-12-07T04:45:11Z</dcterms:created>
  <dcterms:modified xsi:type="dcterms:W3CDTF">2022-12-07T05:08:38Z</dcterms:modified>
</cp:coreProperties>
</file>