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62" r:id="rId13"/>
    <p:sldId id="263" r:id="rId14"/>
    <p:sldId id="264" r:id="rId15"/>
    <p:sldId id="271" r:id="rId16"/>
    <p:sldId id="265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syjournals.ru/files/27577/vestnik_psyobr_2009_3_Dubrovina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3643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ПРИЧИНЫ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пониженного школьного благополучия.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Пути решения проблем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3643314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Н.Н.Вайзгун</a:t>
            </a:r>
            <a:r>
              <a:rPr lang="ru-RU" sz="2800" dirty="0" smtClean="0"/>
              <a:t> , </a:t>
            </a:r>
          </a:p>
          <a:p>
            <a:r>
              <a:rPr lang="ru-RU" sz="2800" dirty="0" smtClean="0"/>
              <a:t>заместитель директора по УВР </a:t>
            </a:r>
          </a:p>
          <a:p>
            <a:r>
              <a:rPr lang="ru-RU" sz="2800" dirty="0" smtClean="0"/>
              <a:t>МБОУ СОШ  с. Богородское</a:t>
            </a:r>
          </a:p>
          <a:p>
            <a:r>
              <a:rPr lang="ru-RU" sz="2800" dirty="0" smtClean="0"/>
              <a:t>21.04.2022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Пониженный уровень качества образовательной и воспитательной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В методических рекомендациях «Психическое здоровье детей и подростков в контексте психологической службы» определяются место и роль психического здоровья в общем психическом и личностном развитии детей, обсуждаются условия его обеспечения и сохранения на всех возрастных этапах – дошкольном, младшем школьном, подростковом и раннем юношеском. Особо выделен психологический аспект проблемы психического здоровья в отличие от медицинского, философского, социологического и т.д.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Пониженный уровень качества образовательной и воспитательной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https://psyjournals.ru/files/27577/vestnik_psyobr_2009_3_Dubrovina.pdf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/>
              <a:t>4.</a:t>
            </a:r>
            <a:r>
              <a:rPr lang="ru-RU" dirty="0" smtClean="0"/>
              <a:t> </a:t>
            </a:r>
            <a:r>
              <a:rPr lang="ru-RU" sz="4800" b="1" dirty="0" err="1" smtClean="0"/>
              <a:t>Буллинг</a:t>
            </a:r>
            <a:r>
              <a:rPr lang="ru-RU" sz="4800" b="1" dirty="0" smtClean="0"/>
              <a:t> в школе</a:t>
            </a:r>
            <a:endParaRPr lang="ru-RU" sz="4800" b="1" dirty="0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726" y="1357298"/>
            <a:ext cx="85185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5. Анкетирование учителей</a:t>
            </a:r>
            <a:br>
              <a:rPr lang="ru-RU" b="1" dirty="0" smtClean="0"/>
            </a:br>
            <a:r>
              <a:rPr lang="ru-RU" sz="3600" dirty="0" smtClean="0"/>
              <a:t> </a:t>
            </a:r>
            <a:r>
              <a:rPr lang="ru-RU" sz="3600" b="1" dirty="0" smtClean="0"/>
              <a:t>Отношения в педагогическом коллективе (по ответам учителей)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Анкета</a:t>
            </a:r>
            <a:endParaRPr lang="ru-RU" dirty="0" smtClean="0"/>
          </a:p>
          <a:p>
            <a:r>
              <a:rPr lang="ru-RU" b="1" dirty="0" smtClean="0"/>
              <a:t>«Взаимоотношения в педагогическом коллективе»</a:t>
            </a:r>
            <a:endParaRPr lang="ru-RU" dirty="0" smtClean="0"/>
          </a:p>
          <a:p>
            <a:r>
              <a:rPr lang="ru-RU" b="1" i="1" dirty="0" smtClean="0"/>
              <a:t>Уважаемые коллеги! Прочтите вопросы и выберите один из четырех возможных вариантов ответа.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1. Как бы вы оценили свою принадлежность к коллективу?</a:t>
            </a:r>
            <a:endParaRPr lang="ru-RU" dirty="0" smtClean="0"/>
          </a:p>
          <a:p>
            <a:pPr lvl="0"/>
            <a:r>
              <a:rPr lang="ru-RU" dirty="0" smtClean="0"/>
              <a:t>чувствую себя членом коллектива.</a:t>
            </a:r>
          </a:p>
          <a:p>
            <a:pPr lvl="0"/>
            <a:r>
              <a:rPr lang="ru-RU" dirty="0" smtClean="0"/>
              <a:t>участвую в делах коллектива;</a:t>
            </a:r>
          </a:p>
          <a:p>
            <a:pPr lvl="0"/>
            <a:r>
              <a:rPr lang="ru-RU" dirty="0" smtClean="0"/>
              <a:t>не чувствую себя членом коллектива;</a:t>
            </a:r>
          </a:p>
          <a:p>
            <a:pPr lvl="0"/>
            <a:r>
              <a:rPr lang="ru-RU" dirty="0" smtClean="0"/>
              <a:t>предпочитаю работать отдельно от других членов коллектива.</a:t>
            </a:r>
          </a:p>
          <a:p>
            <a:r>
              <a:rPr lang="ru-RU" b="1" dirty="0" smtClean="0"/>
              <a:t>2. Удовлетворены ли вы отношением к вам коллег?</a:t>
            </a:r>
            <a:endParaRPr lang="ru-RU" dirty="0" smtClean="0"/>
          </a:p>
          <a:p>
            <a:pPr lvl="0"/>
            <a:r>
              <a:rPr lang="ru-RU" dirty="0" smtClean="0"/>
              <a:t>полностью удовлетворен;</a:t>
            </a:r>
          </a:p>
          <a:p>
            <a:pPr lvl="0"/>
            <a:r>
              <a:rPr lang="ru-RU" dirty="0" smtClean="0"/>
              <a:t>удовлетворен;</a:t>
            </a:r>
          </a:p>
          <a:p>
            <a:pPr lvl="0"/>
            <a:r>
              <a:rPr lang="ru-RU" dirty="0" smtClean="0"/>
              <a:t>недостаточно удовлетворен;</a:t>
            </a:r>
          </a:p>
          <a:p>
            <a:pPr lvl="0"/>
            <a:r>
              <a:rPr lang="ru-RU" dirty="0" smtClean="0"/>
              <a:t>совершенно не удовлетворен.</a:t>
            </a:r>
          </a:p>
          <a:p>
            <a:r>
              <a:rPr lang="ru-RU" b="1" dirty="0" smtClean="0"/>
              <a:t>3. Если бы вам представилась возможность, перешли бы вы работать в</a:t>
            </a:r>
            <a:endParaRPr lang="ru-RU" dirty="0" smtClean="0"/>
          </a:p>
          <a:p>
            <a:r>
              <a:rPr lang="ru-RU" b="1" dirty="0" smtClean="0"/>
              <a:t>другой коллектив?</a:t>
            </a:r>
            <a:endParaRPr lang="ru-RU" dirty="0" smtClean="0"/>
          </a:p>
          <a:p>
            <a:pPr lvl="0"/>
            <a:r>
              <a:rPr lang="ru-RU" dirty="0" smtClean="0"/>
              <a:t>однозначно нет;</a:t>
            </a:r>
          </a:p>
          <a:p>
            <a:pPr lvl="0"/>
            <a:r>
              <a:rPr lang="ru-RU" dirty="0" smtClean="0"/>
              <a:t>скорее всего, остался бы в этом коллективе;</a:t>
            </a:r>
          </a:p>
          <a:p>
            <a:pPr lvl="0"/>
            <a:r>
              <a:rPr lang="ru-RU" dirty="0" smtClean="0"/>
              <a:t>скорее перешел бы, чем остался;</a:t>
            </a:r>
          </a:p>
          <a:p>
            <a:pPr lvl="0"/>
            <a:r>
              <a:rPr lang="ru-RU" dirty="0" smtClean="0"/>
              <a:t>охотно бы перешел работать в другой коллектив.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5. Анкетирование учителей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/>
              <a:t>Какие взаимоотношения сложились в вашем педагогическом коллективе?</a:t>
            </a:r>
            <a:endParaRPr lang="ru-RU" sz="5000" dirty="0" smtClean="0"/>
          </a:p>
          <a:p>
            <a:pPr lvl="0"/>
            <a:r>
              <a:rPr lang="ru-RU" sz="5000" dirty="0" smtClean="0"/>
              <a:t>лучше, чем в большинстве других школ, как мне кажется;</a:t>
            </a:r>
          </a:p>
          <a:p>
            <a:pPr lvl="0"/>
            <a:r>
              <a:rPr lang="ru-RU" sz="5000" dirty="0" smtClean="0"/>
              <a:t>вероятно, так же, как в большинстве других школ;</a:t>
            </a:r>
          </a:p>
          <a:p>
            <a:pPr lvl="0"/>
            <a:r>
              <a:rPr lang="ru-RU" sz="5000" dirty="0" smtClean="0"/>
              <a:t>хуже, чем в других школах;</a:t>
            </a:r>
          </a:p>
          <a:p>
            <a:pPr lvl="0"/>
            <a:r>
              <a:rPr lang="ru-RU" sz="5000" dirty="0" smtClean="0"/>
              <a:t>считаю, что значительно хуже, чем в большинстве других школ.</a:t>
            </a:r>
          </a:p>
          <a:p>
            <a:r>
              <a:rPr lang="ru-RU" sz="5000" b="1" dirty="0" smtClean="0"/>
              <a:t>5. Как вы считаете, сложились ли в вашем коллективе традиции взаимной</a:t>
            </a:r>
            <a:endParaRPr lang="ru-RU" sz="5000" dirty="0" smtClean="0"/>
          </a:p>
          <a:p>
            <a:r>
              <a:rPr lang="ru-RU" sz="5000" b="1" dirty="0" smtClean="0"/>
              <a:t>поддержки, взаимовыручки?</a:t>
            </a:r>
            <a:endParaRPr lang="ru-RU" sz="5000" dirty="0" smtClean="0"/>
          </a:p>
          <a:p>
            <a:pPr lvl="0"/>
            <a:r>
              <a:rPr lang="ru-RU" sz="5000" dirty="0" smtClean="0"/>
              <a:t>однозначно «да»;</a:t>
            </a:r>
          </a:p>
          <a:p>
            <a:pPr lvl="0"/>
            <a:r>
              <a:rPr lang="ru-RU" sz="5000" dirty="0" smtClean="0"/>
              <a:t>скорее «да», чем «нет»;</a:t>
            </a:r>
          </a:p>
          <a:p>
            <a:pPr lvl="0"/>
            <a:r>
              <a:rPr lang="ru-RU" sz="5000" dirty="0" smtClean="0"/>
              <a:t>скорее «нет», чем «да»;</a:t>
            </a:r>
          </a:p>
          <a:p>
            <a:pPr lvl="0"/>
            <a:r>
              <a:rPr lang="ru-RU" sz="5000" dirty="0" smtClean="0"/>
              <a:t>однозначно «нет».</a:t>
            </a:r>
          </a:p>
          <a:p>
            <a:r>
              <a:rPr lang="ru-RU" sz="5000" b="1" dirty="0" smtClean="0"/>
              <a:t>6. Как бы вы оценили свои отношения с администрацией?</a:t>
            </a:r>
            <a:endParaRPr lang="ru-RU" sz="5000" dirty="0" smtClean="0"/>
          </a:p>
          <a:p>
            <a:pPr lvl="0"/>
            <a:r>
              <a:rPr lang="ru-RU" sz="5000" dirty="0" smtClean="0"/>
              <a:t>полностью удовлетворен;</a:t>
            </a:r>
          </a:p>
          <a:p>
            <a:pPr lvl="0"/>
            <a:r>
              <a:rPr lang="ru-RU" sz="5000" dirty="0" smtClean="0"/>
              <a:t>удовлетворен;</a:t>
            </a:r>
          </a:p>
          <a:p>
            <a:pPr lvl="0"/>
            <a:r>
              <a:rPr lang="ru-RU" sz="5000" dirty="0" smtClean="0"/>
              <a:t>недостаточно удовлетворен;</a:t>
            </a:r>
          </a:p>
          <a:p>
            <a:pPr lvl="0"/>
            <a:r>
              <a:rPr lang="ru-RU" sz="5000" dirty="0" smtClean="0"/>
              <a:t>совершенно неудовлетворен.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6. РЕШЕНИЕ педсовета:</a:t>
            </a:r>
          </a:p>
          <a:p>
            <a:pPr>
              <a:buNone/>
            </a:pPr>
            <a:r>
              <a:rPr lang="ru-RU" dirty="0" smtClean="0"/>
              <a:t>1. Определить уровень мотивации обучающихся  (сентябрь 2022, психолог, соцпедагог, учителя).</a:t>
            </a:r>
          </a:p>
          <a:p>
            <a:pPr>
              <a:buNone/>
            </a:pPr>
            <a:r>
              <a:rPr lang="ru-RU" dirty="0" smtClean="0"/>
              <a:t> 2. Педсовет «Преодоление неуспешности школьников как условие повышения качества образования. Внешние и внутренние причины неуспеваемости, пути их устранения» (ноябрь 2022, </a:t>
            </a:r>
            <a:r>
              <a:rPr lang="ru-RU" dirty="0" err="1" smtClean="0"/>
              <a:t>педколлектив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3. Посещение уроков администрацией, </a:t>
            </a:r>
            <a:r>
              <a:rPr lang="ru-RU" dirty="0" err="1" smtClean="0"/>
              <a:t>взаимопосещение</a:t>
            </a:r>
            <a:r>
              <a:rPr lang="ru-RU" dirty="0" smtClean="0"/>
              <a:t>  (май-декабрь 2022).</a:t>
            </a:r>
          </a:p>
          <a:p>
            <a:pPr>
              <a:buNone/>
            </a:pPr>
            <a:r>
              <a:rPr lang="ru-RU" dirty="0" smtClean="0"/>
              <a:t>4. Система работы со слабоуспевающими (рассмотреть на первом заседании МО).</a:t>
            </a:r>
          </a:p>
          <a:p>
            <a:pPr>
              <a:buNone/>
            </a:pPr>
            <a:r>
              <a:rPr lang="ru-RU" dirty="0" smtClean="0"/>
              <a:t>5. Анализ документации учителей, имеющих неуспевающих (</a:t>
            </a:r>
            <a:r>
              <a:rPr lang="ru-RU" dirty="0" err="1" smtClean="0"/>
              <a:t>эл.журнал</a:t>
            </a:r>
            <a:r>
              <a:rPr lang="ru-RU" dirty="0" smtClean="0"/>
              <a:t>, прохождение программы, средний балл по предмету).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Ход педсовета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Рисковый профиль школы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Оценка рисков общеобразовательной организации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Пониженный уровень качества образовательной и воспитательной среды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b="1" dirty="0" err="1" smtClean="0"/>
              <a:t>Буллинг</a:t>
            </a:r>
            <a:r>
              <a:rPr lang="ru-RU" b="1" dirty="0" smtClean="0"/>
              <a:t> в школе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Онлайн-анкетерование</a:t>
            </a:r>
            <a:r>
              <a:rPr lang="ru-RU" b="1" dirty="0" smtClean="0"/>
              <a:t> учителей «Отношения в педагогическом коллективе».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Решение педсовета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Pictures\Сканы\Скан_20220421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336" y="256306"/>
            <a:ext cx="8341068" cy="6458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Наталья\Pictures\Сканы\Скан_20220421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858280" cy="4618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ья\Pictures\Сканы\Скан_20220421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50" y="785794"/>
            <a:ext cx="883355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ья\Pictures\Сканы\Скан_20220421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883228" cy="3929589"/>
          </a:xfrm>
          <a:prstGeom prst="rect">
            <a:avLst/>
          </a:prstGeom>
          <a:noFill/>
        </p:spPr>
      </p:pic>
      <p:pic>
        <p:nvPicPr>
          <p:cNvPr id="17411" name="Picture 3" descr="C:\Users\Наталья\Pictures\Сканы\Скан_20220421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01029"/>
            <a:ext cx="8857582" cy="1742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ья\Pictures\Сканы\Скан_20220421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657" y="142852"/>
            <a:ext cx="8707623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Пониженный уровень качества образовательной и воспитательной среды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Высокий уровень тревожности обучающихся может проявляться в изменении познавательной активности, тревожности и негативных эмоциональных переживаниях, характеризующих личностные свойства субъекта, а также в отношении состояния человека в конкретный момент. Фактор риска отражает уровень тревожности обучающихся, общей тревожности в школе, переживание социального стресса, фрустрацию потребности в достижении успеха, страх самовыражения, страх ситуации проверки знаний, страх не соответствовать ожиданиям окружающих, низкую физиологическую сопротивляемость стрессу, проблемы и страхи в отношениях с учителями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Пониженный уровень качества образовательной и воспитательной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Низкий уровень поддержки учителей характеризуется недостаточной </a:t>
            </a:r>
            <a:r>
              <a:rPr lang="ru-RU" dirty="0" err="1" smtClean="0"/>
              <a:t>психологопедагогической</a:t>
            </a:r>
            <a:r>
              <a:rPr lang="ru-RU" dirty="0" smtClean="0"/>
              <a:t> грамотностью, недостатком культуры педагогического общения,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навыков конструктивного решения целого ряда проблемных педагогических ситуаций, недостаточным владением способами профилактики и преодоления эмоциональной напряженности.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513</Words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ПРИЧИНЫ  пониженного школьного благополучия.  Пути решения проблем</vt:lpstr>
      <vt:lpstr>Ход педсовета</vt:lpstr>
      <vt:lpstr>Слайд 3</vt:lpstr>
      <vt:lpstr>Слайд 4</vt:lpstr>
      <vt:lpstr>Слайд 5</vt:lpstr>
      <vt:lpstr>Слайд 6</vt:lpstr>
      <vt:lpstr>Слайд 7</vt:lpstr>
      <vt:lpstr>3. Пониженный уровень качества образовательной и воспитательной среды</vt:lpstr>
      <vt:lpstr>3. Пониженный уровень качества образовательной и воспитательной среды</vt:lpstr>
      <vt:lpstr>3. Пониженный уровень качества образовательной и воспитательной среды</vt:lpstr>
      <vt:lpstr>3. Пониженный уровень качества образовательной и воспитательной среды</vt:lpstr>
      <vt:lpstr>4. Буллинг в школе</vt:lpstr>
      <vt:lpstr>5. Анкетирование учителей  Отношения в педагогическом коллективе (по ответам учителей)</vt:lpstr>
      <vt:lpstr>5. Анкетирование учителей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 пониженного школьного благополучия. Пути решения проблем</dc:title>
  <dc:creator>Наталья</dc:creator>
  <cp:lastModifiedBy>Наталья</cp:lastModifiedBy>
  <cp:revision>54</cp:revision>
  <dcterms:created xsi:type="dcterms:W3CDTF">2022-04-21T11:48:28Z</dcterms:created>
  <dcterms:modified xsi:type="dcterms:W3CDTF">2022-08-23T16:48:28Z</dcterms:modified>
</cp:coreProperties>
</file>